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07FDE-A17A-5144-A6F2-A7C0D5ECE9B0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658D9-CF60-524D-A6BF-3C1F5AFAA52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922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rgbClr val="000000"/>
                </a:solidFill>
              </a:rPr>
              <a:t>Women work 66% of world’s working hours, only 10% of the world’s income. informal employment sector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658D9-CF60-524D-A6BF-3C1F5AFAA52D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3562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rgbClr val="000000"/>
                </a:solidFill>
              </a:rPr>
              <a:t>Women work 66% of world’s working hours, only 10% of the world’s income. informal employment sector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solidFill>
                  <a:srgbClr val="000000"/>
                </a:solidFill>
              </a:rPr>
              <a:t>UNFCCC decisions  (Cancun, Doha, Lima, Paris, Marrakech) acknowledge gender equality and effective participation of women as relevant for all climate actions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658D9-CF60-524D-A6BF-3C1F5AFAA52D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3562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1737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130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0291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018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3725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5530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7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942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240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981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594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Cliquez et modifiez le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4978-FB02-9844-88DC-5D8EAD5104B6}" type="datetimeFigureOut">
              <a:rPr lang="fr-FR" smtClean="0"/>
              <a:t>07/05/18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B2114-576B-1449-8650-76ABE946A2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719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51875" y="275825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CA" b="1" dirty="0" err="1" smtClean="0">
                <a:solidFill>
                  <a:schemeClr val="accent1"/>
                </a:solidFill>
              </a:rPr>
              <a:t>Why</a:t>
            </a:r>
            <a:r>
              <a:rPr lang="fr-CA" b="1" dirty="0" smtClean="0">
                <a:solidFill>
                  <a:schemeClr val="accent1"/>
                </a:solidFill>
              </a:rPr>
              <a:t> do </a:t>
            </a:r>
            <a:r>
              <a:rPr lang="fr-CA" b="1" dirty="0" err="1" smtClean="0">
                <a:solidFill>
                  <a:schemeClr val="accent1"/>
                </a:solidFill>
              </a:rPr>
              <a:t>we</a:t>
            </a:r>
            <a:r>
              <a:rPr lang="fr-CA" b="1" dirty="0" smtClean="0">
                <a:solidFill>
                  <a:schemeClr val="accent1"/>
                </a:solidFill>
              </a:rPr>
              <a:t> </a:t>
            </a:r>
            <a:r>
              <a:rPr lang="fr-CA" b="1" dirty="0" err="1" smtClean="0">
                <a:solidFill>
                  <a:schemeClr val="accent1"/>
                </a:solidFill>
              </a:rPr>
              <a:t>need</a:t>
            </a:r>
            <a:r>
              <a:rPr lang="fr-CA" b="1" dirty="0" smtClean="0">
                <a:solidFill>
                  <a:schemeClr val="accent1"/>
                </a:solidFill>
              </a:rPr>
              <a:t> </a:t>
            </a:r>
            <a:br>
              <a:rPr lang="fr-CA" b="1" dirty="0" smtClean="0">
                <a:solidFill>
                  <a:schemeClr val="accent1"/>
                </a:solidFill>
              </a:rPr>
            </a:br>
            <a:r>
              <a:rPr lang="fr-CA" b="1" dirty="0" err="1" smtClean="0">
                <a:solidFill>
                  <a:schemeClr val="accent1"/>
                </a:solidFill>
              </a:rPr>
              <a:t>gender</a:t>
            </a:r>
            <a:r>
              <a:rPr lang="fr-CA" b="1" dirty="0" smtClean="0">
                <a:solidFill>
                  <a:schemeClr val="accent1"/>
                </a:solidFill>
              </a:rPr>
              <a:t>-responsive </a:t>
            </a:r>
            <a:r>
              <a:rPr lang="fr-CA" b="1" dirty="0" err="1" smtClean="0">
                <a:solidFill>
                  <a:schemeClr val="accent1"/>
                </a:solidFill>
              </a:rPr>
              <a:t>climate</a:t>
            </a:r>
            <a:r>
              <a:rPr lang="fr-CA" b="1" dirty="0" smtClean="0">
                <a:solidFill>
                  <a:schemeClr val="accent1"/>
                </a:solidFill>
              </a:rPr>
              <a:t> finance?</a:t>
            </a:r>
            <a:endParaRPr lang="fr-CA" b="1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271" y="234148"/>
            <a:ext cx="3243983" cy="9046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240" y="0"/>
            <a:ext cx="1823922" cy="193031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870" y="0"/>
            <a:ext cx="1294187" cy="169616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75" y="5804873"/>
            <a:ext cx="8719444" cy="105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88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6355" y="892462"/>
            <a:ext cx="8509964" cy="948228"/>
          </a:xfrm>
        </p:spPr>
        <p:txBody>
          <a:bodyPr>
            <a:normAutofit/>
          </a:bodyPr>
          <a:lstStyle/>
          <a:p>
            <a:r>
              <a:rPr lang="fr-CA" sz="4000" b="1" dirty="0" err="1" smtClean="0">
                <a:solidFill>
                  <a:schemeClr val="accent6"/>
                </a:solidFill>
              </a:rPr>
              <a:t>Climate</a:t>
            </a:r>
            <a:r>
              <a:rPr lang="fr-CA" sz="4000" b="1" dirty="0" smtClean="0">
                <a:solidFill>
                  <a:schemeClr val="accent6"/>
                </a:solidFill>
              </a:rPr>
              <a:t> finance </a:t>
            </a:r>
            <a:r>
              <a:rPr lang="fr-CA" sz="4000" b="1" dirty="0" err="1" smtClean="0">
                <a:solidFill>
                  <a:schemeClr val="accent6"/>
                </a:solidFill>
              </a:rPr>
              <a:t>is</a:t>
            </a:r>
            <a:r>
              <a:rPr lang="fr-CA" sz="4000" b="1" dirty="0" smtClean="0">
                <a:solidFill>
                  <a:schemeClr val="accent6"/>
                </a:solidFill>
              </a:rPr>
              <a:t> not </a:t>
            </a:r>
            <a:r>
              <a:rPr lang="fr-CA" sz="4000" b="1" dirty="0" err="1" smtClean="0">
                <a:solidFill>
                  <a:schemeClr val="accent6"/>
                </a:solidFill>
              </a:rPr>
              <a:t>gender-neutral</a:t>
            </a:r>
            <a:endParaRPr lang="fr-CA" sz="4000" b="1" dirty="0">
              <a:solidFill>
                <a:schemeClr val="accent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499" y="148534"/>
            <a:ext cx="3115547" cy="86882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240" y="0"/>
            <a:ext cx="1081840" cy="11449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9871" y="1"/>
            <a:ext cx="868902" cy="113878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875" y="5804873"/>
            <a:ext cx="8719444" cy="1053127"/>
          </a:xfrm>
          <a:prstGeom prst="rect">
            <a:avLst/>
          </a:prstGeom>
        </p:spPr>
      </p:pic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538384" y="1869229"/>
            <a:ext cx="7981269" cy="4123619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1800" dirty="0" smtClean="0">
                <a:solidFill>
                  <a:srgbClr val="000000"/>
                </a:solidFill>
              </a:rPr>
              <a:t>Persisting gender-specific norms and gender-based discriminations : </a:t>
            </a:r>
          </a:p>
          <a:p>
            <a:pPr lvl="1" algn="l">
              <a:buFont typeface="Arial" pitchFamily="34" charset="0"/>
              <a:buChar char="•"/>
            </a:pPr>
            <a:r>
              <a:rPr lang="en-GB" sz="1800" b="1" u="sng" dirty="0" smtClean="0">
                <a:solidFill>
                  <a:srgbClr val="000000"/>
                </a:solidFill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</a:rPr>
              <a:t>Reproductive and unpaid care work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GB" sz="1800" b="1" dirty="0" smtClean="0">
                <a:solidFill>
                  <a:srgbClr val="000000"/>
                </a:solidFill>
              </a:rPr>
              <a:t> Wage and income gaps: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smtClean="0">
                <a:solidFill>
                  <a:srgbClr val="000000"/>
                </a:solidFill>
              </a:rPr>
              <a:t>                 66% work / 10% income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GB" sz="1800" b="1" dirty="0" smtClean="0">
                <a:solidFill>
                  <a:srgbClr val="000000"/>
                </a:solidFill>
              </a:rPr>
              <a:t> Access to finance: </a:t>
            </a:r>
            <a:r>
              <a:rPr lang="en-GB" sz="1800" dirty="0" smtClean="0">
                <a:solidFill>
                  <a:srgbClr val="000000"/>
                </a:solidFill>
              </a:rPr>
              <a:t>structural under-investment in women’s enterprises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</a:rPr>
              <a:t>Access to information:  60-70% of </a:t>
            </a:r>
            <a:r>
              <a:rPr lang="en-GB" sz="1800" dirty="0" smtClean="0">
                <a:solidFill>
                  <a:srgbClr val="000000"/>
                </a:solidFill>
              </a:rPr>
              <a:t>illiterate people are women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GB" sz="1800" b="1" dirty="0" smtClean="0">
                <a:solidFill>
                  <a:srgbClr val="000000"/>
                </a:solidFill>
              </a:rPr>
              <a:t> Lack </a:t>
            </a:r>
            <a:r>
              <a:rPr lang="en-GB" sz="1800" b="1" dirty="0">
                <a:solidFill>
                  <a:srgbClr val="000000"/>
                </a:solidFill>
              </a:rPr>
              <a:t>of property rights:  </a:t>
            </a:r>
            <a:r>
              <a:rPr lang="en-GB" sz="1800" b="1" dirty="0" smtClean="0">
                <a:solidFill>
                  <a:srgbClr val="000000"/>
                </a:solidFill>
              </a:rPr>
              <a:t>2-15%  </a:t>
            </a:r>
            <a:r>
              <a:rPr lang="en-GB" sz="1800" dirty="0">
                <a:solidFill>
                  <a:srgbClr val="000000"/>
                </a:solidFill>
              </a:rPr>
              <a:t>landholders are women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>
              <a:solidFill>
                <a:srgbClr val="00000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b="1" dirty="0">
                <a:solidFill>
                  <a:srgbClr val="000000"/>
                </a:solidFill>
              </a:rPr>
              <a:t>0,01% of total climate finance integrates gender</a:t>
            </a:r>
          </a:p>
          <a:p>
            <a:pPr lvl="1" algn="l"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</a:endParaRPr>
          </a:p>
          <a:p>
            <a:pPr marL="457200" indent="-457200" algn="l">
              <a:buFont typeface="Arial"/>
              <a:buChar char="•"/>
            </a:pPr>
            <a:endParaRPr lang="en-GB" sz="2400" dirty="0" smtClean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7180" y="2532827"/>
            <a:ext cx="658324" cy="8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51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6355" y="892462"/>
            <a:ext cx="8509964" cy="948228"/>
          </a:xfrm>
        </p:spPr>
        <p:txBody>
          <a:bodyPr>
            <a:normAutofit/>
          </a:bodyPr>
          <a:lstStyle/>
          <a:p>
            <a:r>
              <a:rPr lang="fr-CA" sz="4000" b="1" dirty="0" err="1" smtClean="0">
                <a:solidFill>
                  <a:schemeClr val="accent6"/>
                </a:solidFill>
              </a:rPr>
              <a:t>Gender</a:t>
            </a:r>
            <a:r>
              <a:rPr lang="fr-CA" sz="4000" b="1" dirty="0" smtClean="0">
                <a:solidFill>
                  <a:schemeClr val="accent6"/>
                </a:solidFill>
              </a:rPr>
              <a:t> - responsive </a:t>
            </a:r>
            <a:r>
              <a:rPr lang="fr-CA" sz="4000" b="1" dirty="0" err="1">
                <a:solidFill>
                  <a:schemeClr val="accent6"/>
                </a:solidFill>
              </a:rPr>
              <a:t>c</a:t>
            </a:r>
            <a:r>
              <a:rPr lang="fr-CA" sz="4000" b="1" dirty="0" err="1" smtClean="0">
                <a:solidFill>
                  <a:schemeClr val="accent6"/>
                </a:solidFill>
              </a:rPr>
              <a:t>limate</a:t>
            </a:r>
            <a:r>
              <a:rPr lang="fr-CA" sz="4000" b="1" dirty="0" smtClean="0">
                <a:solidFill>
                  <a:schemeClr val="accent6"/>
                </a:solidFill>
              </a:rPr>
              <a:t> finance</a:t>
            </a:r>
            <a:endParaRPr lang="fr-CA" sz="4000" b="1" dirty="0">
              <a:solidFill>
                <a:schemeClr val="accent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499" y="148534"/>
            <a:ext cx="3115547" cy="86882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240" y="0"/>
            <a:ext cx="1081840" cy="11449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9871" y="1"/>
            <a:ext cx="868902" cy="113878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875" y="5804873"/>
            <a:ext cx="8719444" cy="1053127"/>
          </a:xfrm>
          <a:prstGeom prst="rect">
            <a:avLst/>
          </a:prstGeom>
        </p:spPr>
      </p:pic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256875" y="1869229"/>
            <a:ext cx="8524171" cy="4123619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UNFCCC decisions acknowledge </a:t>
            </a:r>
            <a:r>
              <a:rPr lang="en-US" sz="2000" b="1" dirty="0" smtClean="0">
                <a:solidFill>
                  <a:srgbClr val="000000"/>
                </a:solidFill>
              </a:rPr>
              <a:t>gender equality &amp; effective participation </a:t>
            </a:r>
            <a:r>
              <a:rPr lang="en-US" sz="2000" dirty="0" smtClean="0">
                <a:solidFill>
                  <a:srgbClr val="000000"/>
                </a:solidFill>
              </a:rPr>
              <a:t>of women is </a:t>
            </a:r>
            <a:r>
              <a:rPr lang="en-US" sz="2000" b="1" dirty="0" smtClean="0">
                <a:solidFill>
                  <a:srgbClr val="000000"/>
                </a:solidFill>
              </a:rPr>
              <a:t>relevant</a:t>
            </a:r>
            <a:r>
              <a:rPr lang="en-US" sz="2000" dirty="0" smtClean="0">
                <a:solidFill>
                  <a:srgbClr val="000000"/>
                </a:solidFill>
              </a:rPr>
              <a:t> for all climate actions</a:t>
            </a:r>
          </a:p>
          <a:p>
            <a:endParaRPr lang="en-US" sz="1800" dirty="0" smtClean="0">
              <a:solidFill>
                <a:srgbClr val="000000"/>
              </a:solidFill>
            </a:endParaRPr>
          </a:p>
          <a:p>
            <a:pPr marL="742950" lvl="1" indent="-285750" algn="l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W</a:t>
            </a:r>
            <a:r>
              <a:rPr lang="en-GB" sz="2000" dirty="0" smtClean="0">
                <a:solidFill>
                  <a:srgbClr val="000000"/>
                </a:solidFill>
              </a:rPr>
              <a:t>omen are key agents of climate resilience </a:t>
            </a:r>
          </a:p>
          <a:p>
            <a:pPr marL="1200150" lvl="2" indent="-285750" algn="l">
              <a:buFont typeface="Arial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Food security</a:t>
            </a:r>
          </a:p>
          <a:p>
            <a:pPr marL="1200150" lvl="2" indent="-285750" algn="l">
              <a:buFont typeface="Arial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Allocated “care” or social </a:t>
            </a:r>
            <a:r>
              <a:rPr lang="en-GB" sz="1400" smtClean="0">
                <a:solidFill>
                  <a:srgbClr val="000000"/>
                </a:solidFill>
              </a:rPr>
              <a:t>role </a:t>
            </a:r>
          </a:p>
          <a:p>
            <a:pPr marL="1200150" lvl="2" indent="-285750" algn="l">
              <a:buFont typeface="Arial"/>
              <a:buChar char="•"/>
            </a:pPr>
            <a:r>
              <a:rPr lang="en-GB" sz="1400" smtClean="0">
                <a:solidFill>
                  <a:srgbClr val="000000"/>
                </a:solidFill>
              </a:rPr>
              <a:t>Traditional </a:t>
            </a:r>
            <a:r>
              <a:rPr lang="en-GB" sz="1400" dirty="0" smtClean="0">
                <a:solidFill>
                  <a:srgbClr val="000000"/>
                </a:solidFill>
              </a:rPr>
              <a:t>knowledge </a:t>
            </a:r>
          </a:p>
          <a:p>
            <a:pPr marL="742950" lvl="1" indent="-285750" algn="l">
              <a:buFont typeface="Arial"/>
              <a:buChar char="•"/>
            </a:pPr>
            <a:r>
              <a:rPr lang="en-GB" sz="2200" dirty="0" smtClean="0">
                <a:solidFill>
                  <a:srgbClr val="000000"/>
                </a:solidFill>
              </a:rPr>
              <a:t>women invest 90% of their income in their families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g</a:t>
            </a:r>
            <a:r>
              <a:rPr lang="en-US" sz="2000" dirty="0" smtClean="0">
                <a:solidFill>
                  <a:srgbClr val="000000"/>
                </a:solidFill>
              </a:rPr>
              <a:t>ender-responsive climate funds &amp; funding processes  are needed 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u</a:t>
            </a:r>
            <a:r>
              <a:rPr lang="en-US" sz="2000" dirty="0" smtClean="0">
                <a:solidFill>
                  <a:srgbClr val="000000"/>
                </a:solidFill>
              </a:rPr>
              <a:t>sing public resources in an equitable, efficient and effective way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Agriculture / Disaster risk Management / Energy</a:t>
            </a:r>
            <a:endParaRPr lang="en-GB" sz="2000" dirty="0" smtClean="0">
              <a:solidFill>
                <a:srgbClr val="00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5504" y="148534"/>
            <a:ext cx="658324" cy="8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5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565" y="0"/>
            <a:ext cx="4991100" cy="6858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0" y="15118"/>
            <a:ext cx="1081840" cy="1144947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453" y="0"/>
            <a:ext cx="3115547" cy="86882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9637" y="5719212"/>
            <a:ext cx="868902" cy="113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79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236</Words>
  <Application>Microsoft Macintosh PowerPoint</Application>
  <PresentationFormat>Présentation à l'écran (4:3)</PresentationFormat>
  <Paragraphs>30</Paragraphs>
  <Slides>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Why do we need  gender-responsive climate finance?</vt:lpstr>
      <vt:lpstr>Climate finance is not gender-neutral</vt:lpstr>
      <vt:lpstr>Gender - responsive climate finance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we need gender-responsive climate finance?</dc:title>
  <dc:creator>Anne BARRE</dc:creator>
  <cp:lastModifiedBy>Anne BARRE</cp:lastModifiedBy>
  <cp:revision>10</cp:revision>
  <dcterms:created xsi:type="dcterms:W3CDTF">2018-05-07T12:12:37Z</dcterms:created>
  <dcterms:modified xsi:type="dcterms:W3CDTF">2018-05-07T13:52:19Z</dcterms:modified>
</cp:coreProperties>
</file>